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3" r:id="rId2"/>
    <p:sldId id="256" r:id="rId3"/>
    <p:sldId id="257" r:id="rId4"/>
    <p:sldId id="258" r:id="rId5"/>
    <p:sldId id="259" r:id="rId6"/>
    <p:sldId id="260" r:id="rId7"/>
    <p:sldId id="261" r:id="rId8"/>
    <p:sldId id="262"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703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444" y="-6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17" name="16 Marcador de pie de página"/>
          <p:cNvSpPr>
            <a:spLocks noGrp="1"/>
          </p:cNvSpPr>
          <p:nvPr>
            <p:ph type="ftr" sz="quarter" idx="11"/>
          </p:nvPr>
        </p:nvSpPr>
        <p:spPr/>
        <p:txBody>
          <a:bodyPr/>
          <a:lstStyle/>
          <a:p>
            <a:endParaRPr lang="es-ES"/>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32FADFE-3B8F-471C-ABF0-DBC7717ECBBC}" type="slidenum">
              <a:rPr lang="es-ES" smtClean="0"/>
              <a:pPr/>
              <a:t>‹Nº›</a:t>
            </a:fld>
            <a:endParaRPr lang="es-ES"/>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132FADFE-3B8F-471C-ABF0-DBC7717ECBBC}" type="slidenum">
              <a:rPr lang="es-ES" smtClean="0"/>
              <a:pPr/>
              <a:t>‹Nº›</a:t>
            </a:fld>
            <a:endParaRPr lang="es-ES"/>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5" name="4 Marcador de pie de página"/>
          <p:cNvSpPr>
            <a:spLocks noGrp="1"/>
          </p:cNvSpPr>
          <p:nvPr>
            <p:ph type="ftr" sz="quarter" idx="11"/>
          </p:nvPr>
        </p:nvSpPr>
        <p:spPr/>
        <p:txBody>
          <a:bodyPr/>
          <a:lstStyle/>
          <a:p>
            <a:endParaRPr lang="es-ES"/>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4361688" y="1026372"/>
            <a:ext cx="457200" cy="441325"/>
          </a:xfrm>
        </p:spPr>
        <p:txBody>
          <a:bodyPr/>
          <a:lstStyle/>
          <a:p>
            <a:fld id="{132FADFE-3B8F-471C-ABF0-DBC7717ECBBC}" type="slidenum">
              <a:rPr lang="es-ES" smtClean="0"/>
              <a:pPr/>
              <a:t>‹Nº›</a:t>
            </a:fld>
            <a:endParaRPr lang="es-ES"/>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32FADFE-3B8F-471C-ABF0-DBC7717ECBBC}" type="slidenum">
              <a:rPr lang="es-ES" smtClean="0"/>
              <a:pPr/>
              <a:t>‹Nº›</a:t>
            </a:fld>
            <a:endParaRPr lang="es-ES"/>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7A847CFC-816F-41D0-AAC0-9BF4FEBC753E}" type="datetimeFigureOut">
              <a:rPr lang="es-ES" smtClean="0"/>
              <a:pPr/>
              <a:t>01/12/2009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8" name="7 Marcador de pie de página"/>
          <p:cNvSpPr>
            <a:spLocks noGrp="1"/>
          </p:cNvSpPr>
          <p:nvPr>
            <p:ph type="ftr" sz="quarter" idx="11"/>
          </p:nvPr>
        </p:nvSpPr>
        <p:spPr>
          <a:xfrm>
            <a:off x="304800" y="6409944"/>
            <a:ext cx="3581400" cy="365760"/>
          </a:xfrm>
        </p:spPr>
        <p:txBody>
          <a:bodyPr/>
          <a:lstStyle/>
          <a:p>
            <a:endParaRPr lang="es-ES"/>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132FADFE-3B8F-471C-ABF0-DBC7717ECBBC}" type="slidenum">
              <a:rPr lang="es-ES" smtClean="0"/>
              <a:pPr/>
              <a:t>‹Nº›</a:t>
            </a:fld>
            <a:endParaRPr lang="es-ES"/>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a:xfrm>
            <a:off x="4343400" y="1036020"/>
            <a:ext cx="457200" cy="441325"/>
          </a:xfrm>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32FADFE-3B8F-471C-ABF0-DBC7717ECBBC}" type="slidenum">
              <a:rPr lang="es-ES" smtClean="0"/>
              <a:pPr/>
              <a:t>‹Nº›</a:t>
            </a:fld>
            <a:endParaRPr lang="es-ES"/>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01/12/2009</a:t>
            </a:fld>
            <a:endParaRPr lang="es-ES"/>
          </a:p>
        </p:txBody>
      </p:sp>
      <p:sp>
        <p:nvSpPr>
          <p:cNvPr id="6" name="5 Marcador de pie de página"/>
          <p:cNvSpPr>
            <a:spLocks noGrp="1"/>
          </p:cNvSpPr>
          <p:nvPr>
            <p:ph type="ftr" sz="quarter" idx="11"/>
          </p:nvPr>
        </p:nvSpPr>
        <p:spPr>
          <a:xfrm>
            <a:off x="301752" y="6410848"/>
            <a:ext cx="3383280" cy="365760"/>
          </a:xfrm>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132FADFE-3B8F-471C-ABF0-DBC7717ECBBC}" type="slidenum">
              <a:rPr lang="es-ES" smtClean="0"/>
              <a:pPr/>
              <a:t>‹Nº›</a:t>
            </a:fld>
            <a:endParaRPr lang="es-ES"/>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7A847CFC-816F-41D0-AAC0-9BF4FEBC753E}" type="datetimeFigureOut">
              <a:rPr lang="es-ES" smtClean="0"/>
              <a:pPr/>
              <a:t>01/12/2009</a:t>
            </a:fld>
            <a:endParaRPr lang="es-ES"/>
          </a:p>
        </p:txBody>
      </p:sp>
      <p:sp>
        <p:nvSpPr>
          <p:cNvPr id="6" name="5 Marcador de pie de página"/>
          <p:cNvSpPr>
            <a:spLocks noGrp="1"/>
          </p:cNvSpPr>
          <p:nvPr>
            <p:ph type="ftr" sz="quarter" idx="11"/>
          </p:nvPr>
        </p:nvSpPr>
        <p:spPr>
          <a:xfrm>
            <a:off x="301752" y="6410848"/>
            <a:ext cx="3584448" cy="365760"/>
          </a:xfrm>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A847CFC-816F-41D0-AAC0-9BF4FEBC753E}" type="datetimeFigureOut">
              <a:rPr lang="es-ES" smtClean="0"/>
              <a:pPr/>
              <a:t>01/12/2009</a:t>
            </a:fld>
            <a:endParaRPr lang="es-ES"/>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32FADFE-3B8F-471C-ABF0-DBC7717ECBBC}" type="slidenum">
              <a:rPr lang="es-ES" smtClean="0"/>
              <a:pPr/>
              <a:t>‹Nº›</a:t>
            </a:fld>
            <a:endParaRPr lang="es-ES"/>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ifs10.com/imagenes/imagenes-ninos.gi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galeon.com/aprenderaaprender/estrategias/estrategias.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galeon.com/aprenderaaprender/intmultiples/intmultiples.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428604"/>
            <a:ext cx="8286808" cy="553998"/>
          </a:xfrm>
          <a:prstGeom prst="rect">
            <a:avLst/>
          </a:prstGeom>
          <a:noFill/>
        </p:spPr>
        <p:txBody>
          <a:bodyPr wrap="square" rtlCol="0">
            <a:spAutoFit/>
          </a:bodyPr>
          <a:lstStyle/>
          <a:p>
            <a:pPr algn="ctr"/>
            <a:r>
              <a:rPr lang="es-CR" sz="3000" dirty="0" smtClean="0">
                <a:solidFill>
                  <a:srgbClr val="EF703D"/>
                </a:solidFill>
              </a:rPr>
              <a:t>ESCUELA EL ROBLE</a:t>
            </a:r>
            <a:endParaRPr lang="es-CR" sz="3000" dirty="0">
              <a:solidFill>
                <a:srgbClr val="EF703D"/>
              </a:solidFill>
            </a:endParaRPr>
          </a:p>
        </p:txBody>
      </p:sp>
      <p:sp>
        <p:nvSpPr>
          <p:cNvPr id="5" name="4 CuadroTexto"/>
          <p:cNvSpPr txBox="1"/>
          <p:nvPr/>
        </p:nvSpPr>
        <p:spPr>
          <a:xfrm>
            <a:off x="1357290" y="1857364"/>
            <a:ext cx="6357982" cy="954107"/>
          </a:xfrm>
          <a:prstGeom prst="rect">
            <a:avLst/>
          </a:prstGeom>
          <a:noFill/>
        </p:spPr>
        <p:txBody>
          <a:bodyPr wrap="square" rtlCol="0">
            <a:spAutoFit/>
          </a:bodyPr>
          <a:lstStyle/>
          <a:p>
            <a:pPr algn="ctr"/>
            <a:r>
              <a:rPr lang="es-CR" sz="2800" dirty="0" smtClean="0">
                <a:solidFill>
                  <a:srgbClr val="EF703D"/>
                </a:solidFill>
              </a:rPr>
              <a:t>SERVICIO FIJO DE PROBLEMAS EMOCIONALES Y DE CONDUCTA</a:t>
            </a:r>
            <a:endParaRPr lang="es-CR" sz="2800" dirty="0">
              <a:solidFill>
                <a:srgbClr val="EF703D"/>
              </a:solidFill>
            </a:endParaRPr>
          </a:p>
        </p:txBody>
      </p:sp>
      <p:sp>
        <p:nvSpPr>
          <p:cNvPr id="6" name="5 CuadroTexto"/>
          <p:cNvSpPr txBox="1"/>
          <p:nvPr/>
        </p:nvSpPr>
        <p:spPr>
          <a:xfrm>
            <a:off x="1571604" y="3214686"/>
            <a:ext cx="5715040" cy="954107"/>
          </a:xfrm>
          <a:prstGeom prst="rect">
            <a:avLst/>
          </a:prstGeom>
          <a:noFill/>
        </p:spPr>
        <p:txBody>
          <a:bodyPr wrap="square" rtlCol="0">
            <a:spAutoFit/>
          </a:bodyPr>
          <a:lstStyle/>
          <a:p>
            <a:pPr algn="ctr"/>
            <a:r>
              <a:rPr lang="es-CR" sz="2800" dirty="0" smtClean="0">
                <a:solidFill>
                  <a:srgbClr val="EF703D"/>
                </a:solidFill>
              </a:rPr>
              <a:t>PROFESORA: </a:t>
            </a:r>
          </a:p>
          <a:p>
            <a:pPr algn="ctr"/>
            <a:r>
              <a:rPr lang="es-CR" sz="2800" dirty="0" smtClean="0">
                <a:solidFill>
                  <a:srgbClr val="EF703D"/>
                </a:solidFill>
              </a:rPr>
              <a:t>GRACE PICADO CORDERO</a:t>
            </a:r>
            <a:endParaRPr lang="es-CR" sz="2800" dirty="0">
              <a:solidFill>
                <a:srgbClr val="EF703D"/>
              </a:solidFill>
            </a:endParaRPr>
          </a:p>
        </p:txBody>
      </p:sp>
      <p:sp>
        <p:nvSpPr>
          <p:cNvPr id="7" name="6 CuadroTexto"/>
          <p:cNvSpPr txBox="1"/>
          <p:nvPr/>
        </p:nvSpPr>
        <p:spPr>
          <a:xfrm>
            <a:off x="1142976" y="5143512"/>
            <a:ext cx="7000924" cy="646331"/>
          </a:xfrm>
          <a:prstGeom prst="rect">
            <a:avLst/>
          </a:prstGeom>
          <a:noFill/>
        </p:spPr>
        <p:txBody>
          <a:bodyPr wrap="square" rtlCol="0">
            <a:spAutoFit/>
          </a:bodyPr>
          <a:lstStyle/>
          <a:p>
            <a:pPr algn="ctr"/>
            <a:r>
              <a:rPr lang="es-CR" sz="3600" dirty="0" smtClean="0">
                <a:solidFill>
                  <a:srgbClr val="EF703D"/>
                </a:solidFill>
              </a:rPr>
              <a:t>ESTILOS DE APRENDIZAJE</a:t>
            </a:r>
            <a:endParaRPr lang="es-CR" sz="3600" dirty="0">
              <a:solidFill>
                <a:srgbClr val="EF703D"/>
              </a:solidFill>
            </a:endParaRPr>
          </a:p>
        </p:txBody>
      </p:sp>
      <p:pic>
        <p:nvPicPr>
          <p:cNvPr id="19458" name="Picture 2" descr="Ver imagen en tamaño completo">
            <a:hlinkClick r:id="rId2"/>
          </p:cNvPr>
          <p:cNvPicPr>
            <a:picLocks noChangeAspect="1" noChangeArrowheads="1"/>
          </p:cNvPicPr>
          <p:nvPr/>
        </p:nvPicPr>
        <p:blipFill>
          <a:blip r:embed="rId3" cstate="print"/>
          <a:srcRect/>
          <a:stretch>
            <a:fillRect/>
          </a:stretch>
        </p:blipFill>
        <p:spPr bwMode="auto">
          <a:xfrm>
            <a:off x="7000892" y="3000372"/>
            <a:ext cx="1571636" cy="185312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3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lide(fromBottom)">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000" fill="hold"/>
                                        <p:tgtEl>
                                          <p:spTgt spid="7"/>
                                        </p:tgtEl>
                                        <p:attrNameLst>
                                          <p:attrName>ppt_x</p:attrName>
                                        </p:attrNameLst>
                                      </p:cBhvr>
                                      <p:tavLst>
                                        <p:tav tm="0">
                                          <p:val>
                                            <p:strVal val="#ppt_x"/>
                                          </p:val>
                                        </p:tav>
                                        <p:tav tm="100000">
                                          <p:val>
                                            <p:strVal val="#ppt_x"/>
                                          </p:val>
                                        </p:tav>
                                      </p:tavLst>
                                    </p:anim>
                                    <p:anim calcmode="lin" valueType="num">
                                      <p:cBhvr additive="base">
                                        <p:cTn id="23"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19458"/>
                                        </p:tgtEl>
                                        <p:attrNameLst>
                                          <p:attrName>style.visibility</p:attrName>
                                        </p:attrNameLst>
                                      </p:cBhvr>
                                      <p:to>
                                        <p:strVal val="visible"/>
                                      </p:to>
                                    </p:set>
                                    <p:animEffect transition="in" filter="slide(fromBottom)">
                                      <p:cBhvr>
                                        <p:cTn id="28" dur="2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21086576">
            <a:off x="253419" y="519940"/>
            <a:ext cx="7284308" cy="3951262"/>
          </a:xfrm>
          <a:noFill/>
          <a:ln>
            <a:noFill/>
          </a:ln>
        </p:spPr>
        <p:style>
          <a:lnRef idx="2">
            <a:schemeClr val="dk1"/>
          </a:lnRef>
          <a:fillRef idx="1">
            <a:schemeClr val="lt1"/>
          </a:fillRef>
          <a:effectRef idx="0">
            <a:schemeClr val="dk1"/>
          </a:effectRef>
          <a:fontRef idx="minor">
            <a:schemeClr val="dk1"/>
          </a:fontRef>
        </p:style>
        <p:txBody>
          <a:bodyPr>
            <a:normAutofit/>
          </a:bodyPr>
          <a:lstStyle/>
          <a:p>
            <a:r>
              <a:rPr lang="es-ES" dirty="0" smtClean="0"/>
              <a:t>ESTILOS</a:t>
            </a:r>
            <a:r>
              <a:rPr lang="es-CR" dirty="0" smtClean="0"/>
              <a:t/>
            </a:r>
            <a:br>
              <a:rPr lang="es-CR" dirty="0" smtClean="0"/>
            </a:br>
            <a:r>
              <a:rPr lang="es-ES" dirty="0" smtClean="0"/>
              <a:t> </a:t>
            </a:r>
            <a:r>
              <a:rPr lang="es-CR" dirty="0" smtClean="0"/>
              <a:t/>
            </a:r>
            <a:br>
              <a:rPr lang="es-CR" dirty="0" smtClean="0"/>
            </a:br>
            <a:r>
              <a:rPr lang="es-ES" dirty="0" smtClean="0"/>
              <a:t>DE</a:t>
            </a:r>
            <a:r>
              <a:rPr lang="es-CR" dirty="0" smtClean="0"/>
              <a:t/>
            </a:r>
            <a:br>
              <a:rPr lang="es-CR" dirty="0" smtClean="0"/>
            </a:br>
            <a:r>
              <a:rPr lang="es-ES" dirty="0" smtClean="0"/>
              <a:t> </a:t>
            </a:r>
            <a:r>
              <a:rPr lang="es-CR" dirty="0" smtClean="0"/>
              <a:t/>
            </a:r>
            <a:br>
              <a:rPr lang="es-CR" dirty="0" smtClean="0"/>
            </a:br>
            <a:r>
              <a:rPr lang="es-ES" dirty="0" smtClean="0"/>
              <a:t>APRENDIZAJE</a:t>
            </a:r>
            <a:r>
              <a:rPr lang="es-CR" dirty="0" smtClean="0"/>
              <a:t/>
            </a:r>
            <a:br>
              <a:rPr lang="es-CR" dirty="0" smtClean="0"/>
            </a:br>
            <a:endParaRPr lang="es-CR" dirty="0"/>
          </a:p>
        </p:txBody>
      </p:sp>
      <p:pic>
        <p:nvPicPr>
          <p:cNvPr id="1026" name="Imagen 1"/>
          <p:cNvPicPr>
            <a:picLocks noChangeAspect="1" noChangeArrowheads="1"/>
          </p:cNvPicPr>
          <p:nvPr/>
        </p:nvPicPr>
        <p:blipFill>
          <a:blip r:embed="rId2" cstate="print"/>
          <a:srcRect/>
          <a:stretch>
            <a:fillRect/>
          </a:stretch>
        </p:blipFill>
        <p:spPr bwMode="auto">
          <a:xfrm>
            <a:off x="5072066" y="4429132"/>
            <a:ext cx="2308225" cy="1724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slide(fromBottom)">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534400" cy="1428760"/>
          </a:xfrm>
        </p:spPr>
        <p:txBody>
          <a:bodyPr>
            <a:normAutofit fontScale="90000"/>
          </a:bodyPr>
          <a:lstStyle/>
          <a:p>
            <a:r>
              <a:rPr lang="es-CR" b="1" dirty="0" smtClean="0">
                <a:solidFill>
                  <a:schemeClr val="accent5">
                    <a:lumMod val="75000"/>
                  </a:schemeClr>
                </a:solidFill>
              </a:rPr>
              <a:t>¿</a:t>
            </a:r>
            <a:r>
              <a:rPr lang="es-CR" b="1" dirty="0" smtClean="0">
                <a:solidFill>
                  <a:schemeClr val="accent5">
                    <a:lumMod val="75000"/>
                  </a:schemeClr>
                </a:solidFill>
              </a:rPr>
              <a:t>QUÉ SON LOS ESTILOS DE APRENDIZAJE?</a:t>
            </a:r>
            <a:r>
              <a:rPr lang="es-CR" dirty="0" smtClean="0"/>
              <a:t/>
            </a:r>
            <a:br>
              <a:rPr lang="es-CR" dirty="0" smtClean="0"/>
            </a:br>
            <a:endParaRPr lang="es-CR" dirty="0"/>
          </a:p>
        </p:txBody>
      </p:sp>
      <p:sp>
        <p:nvSpPr>
          <p:cNvPr id="3" name="2 Marcador de contenido"/>
          <p:cNvSpPr>
            <a:spLocks noGrp="1"/>
          </p:cNvSpPr>
          <p:nvPr>
            <p:ph sz="quarter" idx="1"/>
          </p:nvPr>
        </p:nvSpPr>
        <p:spPr/>
        <p:txBody>
          <a:bodyPr/>
          <a:lstStyle/>
          <a:p>
            <a:pPr algn="ctr">
              <a:buNone/>
            </a:pPr>
            <a:r>
              <a:rPr lang="es-CR" sz="4400" dirty="0" smtClean="0"/>
              <a:t>Son las preferencias o tendencias a utilizar más unas determinadas maneras de aprender que </a:t>
            </a:r>
            <a:r>
              <a:rPr lang="es-CR" sz="4400" dirty="0" smtClean="0"/>
              <a:t>otras</a:t>
            </a:r>
          </a:p>
          <a:p>
            <a:pPr>
              <a:buNone/>
            </a:pPr>
            <a:endParaRPr lang="es-CR" dirty="0" smtClean="0"/>
          </a:p>
        </p:txBody>
      </p:sp>
      <p:pic>
        <p:nvPicPr>
          <p:cNvPr id="5122" name="Picture 2" descr="Niños"/>
          <p:cNvPicPr>
            <a:picLocks noChangeAspect="1" noChangeArrowheads="1" noCrop="1"/>
          </p:cNvPicPr>
          <p:nvPr/>
        </p:nvPicPr>
        <p:blipFill>
          <a:blip r:embed="rId2" cstate="print"/>
          <a:srcRect/>
          <a:stretch>
            <a:fillRect/>
          </a:stretch>
        </p:blipFill>
        <p:spPr bwMode="auto">
          <a:xfrm>
            <a:off x="6785251" y="4286256"/>
            <a:ext cx="1967760" cy="200500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2"/>
                                        </p:tgtEl>
                                        <p:attrNameLst>
                                          <p:attrName>style.visibility</p:attrName>
                                        </p:attrNameLst>
                                      </p:cBhvr>
                                      <p:to>
                                        <p:strVal val="visible"/>
                                      </p:to>
                                    </p:set>
                                    <p:anim calcmode="lin" valueType="num">
                                      <p:cBhvr additive="base">
                                        <p:cTn id="19" dur="2000" fill="hold"/>
                                        <p:tgtEl>
                                          <p:spTgt spid="5122"/>
                                        </p:tgtEl>
                                        <p:attrNameLst>
                                          <p:attrName>ppt_x</p:attrName>
                                        </p:attrNameLst>
                                      </p:cBhvr>
                                      <p:tavLst>
                                        <p:tav tm="0">
                                          <p:val>
                                            <p:strVal val="#ppt_x"/>
                                          </p:val>
                                        </p:tav>
                                        <p:tav tm="100000">
                                          <p:val>
                                            <p:strVal val="#ppt_x"/>
                                          </p:val>
                                        </p:tav>
                                      </p:tavLst>
                                    </p:anim>
                                    <p:anim calcmode="lin" valueType="num">
                                      <p:cBhvr additive="base">
                                        <p:cTn id="20" dur="20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1485888"/>
          </a:xfrm>
        </p:spPr>
        <p:txBody>
          <a:bodyPr>
            <a:normAutofit fontScale="90000"/>
          </a:bodyPr>
          <a:lstStyle/>
          <a:p>
            <a:r>
              <a:rPr lang="es-CR" dirty="0" smtClean="0">
                <a:hlinkClick r:id="rId2"/>
              </a:rPr>
              <a:t>ESTILOS DE APRENDIZAJE Y ESTRATEGIAS</a:t>
            </a:r>
            <a:r>
              <a:rPr lang="es-CR" dirty="0" smtClean="0"/>
              <a:t/>
            </a:r>
            <a:br>
              <a:rPr lang="es-CR" dirty="0" smtClean="0"/>
            </a:br>
            <a:endParaRPr lang="es-CR" dirty="0" smtClean="0"/>
          </a:p>
        </p:txBody>
      </p:sp>
      <p:sp>
        <p:nvSpPr>
          <p:cNvPr id="3" name="2 Marcador de contenido"/>
          <p:cNvSpPr>
            <a:spLocks noGrp="1"/>
          </p:cNvSpPr>
          <p:nvPr>
            <p:ph sz="quarter" idx="1"/>
          </p:nvPr>
        </p:nvSpPr>
        <p:spPr>
          <a:xfrm>
            <a:off x="285720" y="1928802"/>
            <a:ext cx="8503920" cy="3929090"/>
          </a:xfrm>
        </p:spPr>
        <p:txBody>
          <a:bodyPr>
            <a:normAutofit/>
          </a:bodyPr>
          <a:lstStyle/>
          <a:p>
            <a:pPr algn="ctr">
              <a:buNone/>
            </a:pPr>
            <a:r>
              <a:rPr lang="es-CR" sz="3000" dirty="0" smtClean="0"/>
              <a:t>Nuestro estilo de aprendizaje está directamente relacionado con las estrategias que utilizamos para aprender algo. Una manera de entenderlo sería pensar en nuestro estilo de aprendizaje cómo la media estadística de todas las distintas estrategias que utilizamos. </a:t>
            </a:r>
            <a:endParaRPr lang="es-CR" sz="3000" dirty="0"/>
          </a:p>
        </p:txBody>
      </p:sp>
      <p:pic>
        <p:nvPicPr>
          <p:cNvPr id="4098" name="Picture 2" descr="Gif animado de Infantiles"/>
          <p:cNvPicPr>
            <a:picLocks noChangeAspect="1" noChangeArrowheads="1" noCrop="1"/>
          </p:cNvPicPr>
          <p:nvPr/>
        </p:nvPicPr>
        <p:blipFill>
          <a:blip r:embed="rId3" cstate="print"/>
          <a:srcRect/>
          <a:stretch>
            <a:fillRect/>
          </a:stretch>
        </p:blipFill>
        <p:spPr bwMode="auto">
          <a:xfrm>
            <a:off x="714348" y="4357694"/>
            <a:ext cx="1718074" cy="19049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 calcmode="lin" valueType="num">
                                      <p:cBhvr additive="base">
                                        <p:cTn id="19" dur="2000" fill="hold"/>
                                        <p:tgtEl>
                                          <p:spTgt spid="4098"/>
                                        </p:tgtEl>
                                        <p:attrNameLst>
                                          <p:attrName>ppt_x</p:attrName>
                                        </p:attrNameLst>
                                      </p:cBhvr>
                                      <p:tavLst>
                                        <p:tav tm="0">
                                          <p:val>
                                            <p:strVal val="#ppt_x"/>
                                          </p:val>
                                        </p:tav>
                                        <p:tav tm="100000">
                                          <p:val>
                                            <p:strVal val="#ppt_x"/>
                                          </p:val>
                                        </p:tav>
                                      </p:tavLst>
                                    </p:anim>
                                    <p:anim calcmode="lin" valueType="num">
                                      <p:cBhvr additive="base">
                                        <p:cTn id="20" dur="20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1414450"/>
          </a:xfrm>
        </p:spPr>
        <p:txBody>
          <a:bodyPr>
            <a:normAutofit fontScale="90000"/>
          </a:bodyPr>
          <a:lstStyle/>
          <a:p>
            <a:r>
              <a:rPr lang="es-CR" dirty="0" smtClean="0">
                <a:hlinkClick r:id="rId2"/>
              </a:rPr>
              <a:t>LOS ESTILOS DE APRENDIZAJE Y LA TEORIA DE LAS INTELIGENCIAS MULTIPLES</a:t>
            </a:r>
            <a:r>
              <a:rPr lang="es-CR" dirty="0" smtClean="0"/>
              <a:t/>
            </a:r>
            <a:br>
              <a:rPr lang="es-CR" dirty="0" smtClean="0"/>
            </a:br>
            <a:endParaRPr lang="es-CR" dirty="0"/>
          </a:p>
        </p:txBody>
      </p:sp>
      <p:sp>
        <p:nvSpPr>
          <p:cNvPr id="3" name="2 Marcador de contenido"/>
          <p:cNvSpPr>
            <a:spLocks noGrp="1"/>
          </p:cNvSpPr>
          <p:nvPr>
            <p:ph sz="quarter" idx="1"/>
          </p:nvPr>
        </p:nvSpPr>
        <p:spPr>
          <a:xfrm>
            <a:off x="301752" y="1527048"/>
            <a:ext cx="8503920" cy="4759472"/>
          </a:xfrm>
        </p:spPr>
        <p:txBody>
          <a:bodyPr>
            <a:normAutofit fontScale="92500"/>
          </a:bodyPr>
          <a:lstStyle/>
          <a:p>
            <a:pPr>
              <a:buNone/>
            </a:pPr>
            <a:r>
              <a:rPr lang="es-CR" dirty="0" smtClean="0"/>
              <a:t>Una de las teorías más apasionantes y mejor fundadas de las aparecidas en los últimos años es la teoría de las inteligencias múltiples de Howard Gardner</a:t>
            </a:r>
          </a:p>
          <a:p>
            <a:pPr>
              <a:buNone/>
            </a:pPr>
            <a:r>
              <a:rPr lang="es-CR" dirty="0" smtClean="0"/>
              <a:t>Gardner entiende (y rechaza) la noción de los estilos de aprendizaje como algo fijo e inmutable para cada individuo. Pero si entendemos el estilo de aprendizaje como las tendencias globales de un individuo a la hora de aprender y si partimos de la base de que esas tendencias globales no son algo fijo e inmutable, sino que están en continua evolución, vemos que no hay contraposición real entre la teoría de las inteligencias múltiples y las teorías sobre los estilos de aprendizaje.</a:t>
            </a:r>
          </a:p>
          <a:p>
            <a:endParaRPr lang="es-C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534400" cy="1057260"/>
          </a:xfrm>
        </p:spPr>
        <p:txBody>
          <a:bodyPr>
            <a:normAutofit fontScale="90000"/>
          </a:bodyPr>
          <a:lstStyle/>
          <a:p>
            <a:r>
              <a:rPr lang="es-CR" dirty="0" smtClean="0"/>
              <a:t>Modelos de estilos de aprendizaje</a:t>
            </a:r>
            <a:br>
              <a:rPr lang="es-CR" dirty="0" smtClean="0"/>
            </a:br>
            <a:endParaRPr lang="es-CR" dirty="0"/>
          </a:p>
        </p:txBody>
      </p:sp>
      <p:sp>
        <p:nvSpPr>
          <p:cNvPr id="7" name="6 Rectángulo"/>
          <p:cNvSpPr/>
          <p:nvPr/>
        </p:nvSpPr>
        <p:spPr>
          <a:xfrm>
            <a:off x="571472" y="1571613"/>
            <a:ext cx="2714644" cy="861774"/>
          </a:xfrm>
          <a:prstGeom prst="rect">
            <a:avLst/>
          </a:prstGeom>
        </p:spPr>
        <p:txBody>
          <a:bodyPr wrap="square">
            <a:spAutoFit/>
          </a:bodyPr>
          <a:lstStyle/>
          <a:p>
            <a:r>
              <a:rPr lang="es-CR" sz="2500" b="1" dirty="0" smtClean="0"/>
              <a:t>Estilo Activo</a:t>
            </a:r>
            <a:r>
              <a:rPr lang="es-CR" sz="2500" dirty="0" smtClean="0"/>
              <a:t/>
            </a:r>
            <a:br>
              <a:rPr lang="es-CR" sz="2500" dirty="0" smtClean="0"/>
            </a:br>
            <a:endParaRPr lang="es-CR" sz="2500" dirty="0"/>
          </a:p>
        </p:txBody>
      </p:sp>
      <p:sp>
        <p:nvSpPr>
          <p:cNvPr id="2049" name="Rectangle 1"/>
          <p:cNvSpPr>
            <a:spLocks noChangeArrowheads="1"/>
          </p:cNvSpPr>
          <p:nvPr/>
        </p:nvSpPr>
        <p:spPr bwMode="auto">
          <a:xfrm>
            <a:off x="428596" y="2214554"/>
            <a:ext cx="6286544" cy="12464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R" sz="2500" b="1" i="0" u="none" strike="noStrike" cap="none" normalizeH="0" dirty="0" smtClean="0">
                <a:ln>
                  <a:noFill/>
                </a:ln>
                <a:solidFill>
                  <a:srgbClr val="000000"/>
                </a:solidFill>
                <a:effectLst/>
                <a:latin typeface="Comic Sans MS" pitchFamily="66" charset="0"/>
                <a:ea typeface="Times New Roman" pitchFamily="18" charset="0"/>
                <a:cs typeface="Times New Roman" pitchFamily="18" charset="0"/>
              </a:rPr>
              <a:t>Principales características:</a:t>
            </a:r>
            <a:r>
              <a:rPr kumimoji="0" lang="es-CR" sz="2500" b="0" i="0" u="none" strike="noStrike" cap="none" normalizeH="0" dirty="0" smtClean="0">
                <a:ln>
                  <a:noFill/>
                </a:ln>
                <a:solidFill>
                  <a:srgbClr val="000000"/>
                </a:solidFill>
                <a:effectLst/>
                <a:latin typeface="Comic Sans MS" pitchFamily="66" charset="0"/>
                <a:ea typeface="Times New Roman" pitchFamily="18" charset="0"/>
                <a:cs typeface="Times New Roman" pitchFamily="18" charset="0"/>
              </a:rPr>
              <a:t> Animador, Improvisador, Descubridor, Arriesgado, Espontáneo.</a:t>
            </a:r>
            <a:endParaRPr kumimoji="0" lang="es-CR" sz="2500" b="0" i="0" u="none" strike="noStrike" cap="none" normalizeH="0" dirty="0" smtClean="0">
              <a:ln>
                <a:noFill/>
              </a:ln>
              <a:solidFill>
                <a:schemeClr val="tx1"/>
              </a:solidFill>
              <a:effectLst/>
              <a:latin typeface="Arial" pitchFamily="34" charset="0"/>
            </a:endParaRPr>
          </a:p>
        </p:txBody>
      </p:sp>
      <p:sp>
        <p:nvSpPr>
          <p:cNvPr id="9" name="8 Rectángulo"/>
          <p:cNvSpPr/>
          <p:nvPr/>
        </p:nvSpPr>
        <p:spPr>
          <a:xfrm>
            <a:off x="500034" y="3786190"/>
            <a:ext cx="2762295" cy="477054"/>
          </a:xfrm>
          <a:prstGeom prst="rect">
            <a:avLst/>
          </a:prstGeom>
        </p:spPr>
        <p:txBody>
          <a:bodyPr wrap="square">
            <a:spAutoFit/>
          </a:bodyPr>
          <a:lstStyle/>
          <a:p>
            <a:r>
              <a:rPr lang="es-CR" sz="2500" b="1" dirty="0" smtClean="0"/>
              <a:t>Estilo Reflexivo</a:t>
            </a:r>
          </a:p>
        </p:txBody>
      </p:sp>
      <p:sp>
        <p:nvSpPr>
          <p:cNvPr id="2050" name="Rectangle 2"/>
          <p:cNvSpPr>
            <a:spLocks noChangeArrowheads="1"/>
          </p:cNvSpPr>
          <p:nvPr/>
        </p:nvSpPr>
        <p:spPr bwMode="auto">
          <a:xfrm>
            <a:off x="500034" y="4429132"/>
            <a:ext cx="6072230" cy="1285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s-CR" sz="2500" b="1" dirty="0" smtClean="0">
                <a:solidFill>
                  <a:srgbClr val="000000"/>
                </a:solidFill>
                <a:latin typeface="Comic Sans MS" pitchFamily="66" charset="0"/>
                <a:ea typeface="Times New Roman" pitchFamily="18" charset="0"/>
                <a:cs typeface="Times New Roman" pitchFamily="18" charset="0"/>
              </a:rPr>
              <a:t>Principales Características: Ponderado, Concienzudo, Receptivo, Analítico, Exhaustivo.</a:t>
            </a:r>
          </a:p>
        </p:txBody>
      </p:sp>
      <p:pic>
        <p:nvPicPr>
          <p:cNvPr id="2052" name="Picture 4" descr="Niños"/>
          <p:cNvPicPr>
            <a:picLocks noChangeAspect="1" noChangeArrowheads="1" noCrop="1"/>
          </p:cNvPicPr>
          <p:nvPr/>
        </p:nvPicPr>
        <p:blipFill>
          <a:blip r:embed="rId2" cstate="print"/>
          <a:srcRect/>
          <a:stretch>
            <a:fillRect/>
          </a:stretch>
        </p:blipFill>
        <p:spPr bwMode="auto">
          <a:xfrm>
            <a:off x="6572264" y="2928934"/>
            <a:ext cx="2171691" cy="16571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000" fill="hold"/>
                                        <p:tgtEl>
                                          <p:spTgt spid="7"/>
                                        </p:tgtEl>
                                        <p:attrNameLst>
                                          <p:attrName>ppt_x</p:attrName>
                                        </p:attrNameLst>
                                      </p:cBhvr>
                                      <p:tavLst>
                                        <p:tav tm="0">
                                          <p:val>
                                            <p:strVal val="#ppt_x"/>
                                          </p:val>
                                        </p:tav>
                                        <p:tav tm="100000">
                                          <p:val>
                                            <p:strVal val="#ppt_x"/>
                                          </p:val>
                                        </p:tav>
                                      </p:tavLst>
                                    </p:anim>
                                    <p:anim calcmode="lin" valueType="num">
                                      <p:cBhvr additive="base">
                                        <p:cTn id="14"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9"/>
                                        </p:tgtEl>
                                        <p:attrNameLst>
                                          <p:attrName>style.visibility</p:attrName>
                                        </p:attrNameLst>
                                      </p:cBhvr>
                                      <p:to>
                                        <p:strVal val="visible"/>
                                      </p:to>
                                    </p:set>
                                    <p:anim calcmode="lin" valueType="num">
                                      <p:cBhvr additive="base">
                                        <p:cTn id="19" dur="2000" fill="hold"/>
                                        <p:tgtEl>
                                          <p:spTgt spid="2049"/>
                                        </p:tgtEl>
                                        <p:attrNameLst>
                                          <p:attrName>ppt_x</p:attrName>
                                        </p:attrNameLst>
                                      </p:cBhvr>
                                      <p:tavLst>
                                        <p:tav tm="0">
                                          <p:val>
                                            <p:strVal val="#ppt_x"/>
                                          </p:val>
                                        </p:tav>
                                        <p:tav tm="100000">
                                          <p:val>
                                            <p:strVal val="#ppt_x"/>
                                          </p:val>
                                        </p:tav>
                                      </p:tavLst>
                                    </p:anim>
                                    <p:anim calcmode="lin" valueType="num">
                                      <p:cBhvr additive="base">
                                        <p:cTn id="20" dur="2000" fill="hold"/>
                                        <p:tgtEl>
                                          <p:spTgt spid="204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2000" fill="hold"/>
                                        <p:tgtEl>
                                          <p:spTgt spid="9"/>
                                        </p:tgtEl>
                                        <p:attrNameLst>
                                          <p:attrName>ppt_x</p:attrName>
                                        </p:attrNameLst>
                                      </p:cBhvr>
                                      <p:tavLst>
                                        <p:tav tm="0">
                                          <p:val>
                                            <p:strVal val="#ppt_x"/>
                                          </p:val>
                                        </p:tav>
                                        <p:tav tm="100000">
                                          <p:val>
                                            <p:strVal val="#ppt_x"/>
                                          </p:val>
                                        </p:tav>
                                      </p:tavLst>
                                    </p:anim>
                                    <p:anim calcmode="lin" valueType="num">
                                      <p:cBhvr additive="base">
                                        <p:cTn id="26"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50"/>
                                        </p:tgtEl>
                                        <p:attrNameLst>
                                          <p:attrName>style.visibility</p:attrName>
                                        </p:attrNameLst>
                                      </p:cBhvr>
                                      <p:to>
                                        <p:strVal val="visible"/>
                                      </p:to>
                                    </p:set>
                                    <p:anim calcmode="lin" valueType="num">
                                      <p:cBhvr additive="base">
                                        <p:cTn id="31" dur="2000" fill="hold"/>
                                        <p:tgtEl>
                                          <p:spTgt spid="2050"/>
                                        </p:tgtEl>
                                        <p:attrNameLst>
                                          <p:attrName>ppt_x</p:attrName>
                                        </p:attrNameLst>
                                      </p:cBhvr>
                                      <p:tavLst>
                                        <p:tav tm="0">
                                          <p:val>
                                            <p:strVal val="#ppt_x"/>
                                          </p:val>
                                        </p:tav>
                                        <p:tav tm="100000">
                                          <p:val>
                                            <p:strVal val="#ppt_x"/>
                                          </p:val>
                                        </p:tav>
                                      </p:tavLst>
                                    </p:anim>
                                    <p:anim calcmode="lin" valueType="num">
                                      <p:cBhvr additive="base">
                                        <p:cTn id="32" dur="20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52"/>
                                        </p:tgtEl>
                                        <p:attrNameLst>
                                          <p:attrName>style.visibility</p:attrName>
                                        </p:attrNameLst>
                                      </p:cBhvr>
                                      <p:to>
                                        <p:strVal val="visible"/>
                                      </p:to>
                                    </p:set>
                                    <p:anim calcmode="lin" valueType="num">
                                      <p:cBhvr additive="base">
                                        <p:cTn id="37" dur="2000" fill="hold"/>
                                        <p:tgtEl>
                                          <p:spTgt spid="2052"/>
                                        </p:tgtEl>
                                        <p:attrNameLst>
                                          <p:attrName>ppt_x</p:attrName>
                                        </p:attrNameLst>
                                      </p:cBhvr>
                                      <p:tavLst>
                                        <p:tav tm="0">
                                          <p:val>
                                            <p:strVal val="#ppt_x"/>
                                          </p:val>
                                        </p:tav>
                                        <p:tav tm="100000">
                                          <p:val>
                                            <p:strVal val="#ppt_x"/>
                                          </p:val>
                                        </p:tav>
                                      </p:tavLst>
                                    </p:anim>
                                    <p:anim calcmode="lin" valueType="num">
                                      <p:cBhvr additive="base">
                                        <p:cTn id="38" dur="20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2049" grpId="0"/>
      <p:bldP spid="9" grpId="0"/>
      <p:bldP spid="20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57158" y="714356"/>
            <a:ext cx="2476960" cy="477054"/>
          </a:xfrm>
          <a:prstGeom prst="rect">
            <a:avLst/>
          </a:prstGeom>
        </p:spPr>
        <p:txBody>
          <a:bodyPr wrap="none">
            <a:spAutoFit/>
          </a:bodyPr>
          <a:lstStyle/>
          <a:p>
            <a:r>
              <a:rPr lang="es-CR" sz="2500" b="1" dirty="0" smtClean="0"/>
              <a:t>Estilo Teórico</a:t>
            </a:r>
          </a:p>
        </p:txBody>
      </p:sp>
      <p:sp>
        <p:nvSpPr>
          <p:cNvPr id="5" name="4 Rectángulo"/>
          <p:cNvSpPr/>
          <p:nvPr/>
        </p:nvSpPr>
        <p:spPr>
          <a:xfrm>
            <a:off x="214282" y="1643050"/>
            <a:ext cx="4572000" cy="1246495"/>
          </a:xfrm>
          <a:prstGeom prst="rect">
            <a:avLst/>
          </a:prstGeom>
        </p:spPr>
        <p:txBody>
          <a:bodyPr>
            <a:spAutoFit/>
          </a:bodyPr>
          <a:lstStyle/>
          <a:p>
            <a:pPr fontAlgn="base">
              <a:spcBef>
                <a:spcPct val="0"/>
              </a:spcBef>
              <a:spcAft>
                <a:spcPct val="0"/>
              </a:spcAft>
            </a:pPr>
            <a:r>
              <a:rPr lang="es-CR" sz="2500" b="1" dirty="0" smtClean="0">
                <a:solidFill>
                  <a:srgbClr val="000000"/>
                </a:solidFill>
                <a:latin typeface="Comic Sans MS" pitchFamily="66" charset="0"/>
                <a:ea typeface="Times New Roman" pitchFamily="18" charset="0"/>
                <a:cs typeface="Times New Roman" pitchFamily="18" charset="0"/>
              </a:rPr>
              <a:t>Principales Características: Metódico, Lógico, Objetivo, Crítico, Estructurado</a:t>
            </a:r>
          </a:p>
        </p:txBody>
      </p:sp>
      <p:sp>
        <p:nvSpPr>
          <p:cNvPr id="6" name="5 Rectángulo"/>
          <p:cNvSpPr/>
          <p:nvPr/>
        </p:nvSpPr>
        <p:spPr>
          <a:xfrm>
            <a:off x="285720" y="3286124"/>
            <a:ext cx="3357586" cy="861774"/>
          </a:xfrm>
          <a:prstGeom prst="rect">
            <a:avLst/>
          </a:prstGeom>
        </p:spPr>
        <p:txBody>
          <a:bodyPr wrap="square">
            <a:spAutoFit/>
          </a:bodyPr>
          <a:lstStyle/>
          <a:p>
            <a:r>
              <a:rPr lang="es-CR" sz="2500" b="1" dirty="0" smtClean="0"/>
              <a:t>Estilo Pragmático</a:t>
            </a:r>
            <a:br>
              <a:rPr lang="es-CR" sz="2500" b="1" dirty="0" smtClean="0"/>
            </a:br>
            <a:endParaRPr lang="es-CR" sz="2500" b="1" dirty="0" smtClean="0"/>
          </a:p>
        </p:txBody>
      </p:sp>
      <p:sp>
        <p:nvSpPr>
          <p:cNvPr id="18433" name="Rectangle 1"/>
          <p:cNvSpPr>
            <a:spLocks noChangeArrowheads="1"/>
          </p:cNvSpPr>
          <p:nvPr/>
        </p:nvSpPr>
        <p:spPr bwMode="auto">
          <a:xfrm>
            <a:off x="214282" y="4214818"/>
            <a:ext cx="5429256" cy="12464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es-CR" sz="2500" b="1" dirty="0" smtClean="0">
                <a:solidFill>
                  <a:srgbClr val="000000"/>
                </a:solidFill>
                <a:latin typeface="Comic Sans MS" pitchFamily="66" charset="0"/>
                <a:ea typeface="Times New Roman" pitchFamily="18" charset="0"/>
                <a:cs typeface="Times New Roman" pitchFamily="18" charset="0"/>
              </a:rPr>
              <a:t>Principales Características: Experimentador, Práctico, Directo, Eficaz, Realista.</a:t>
            </a:r>
          </a:p>
        </p:txBody>
      </p:sp>
      <p:pic>
        <p:nvPicPr>
          <p:cNvPr id="18435" name="Picture 3" descr="Gifs animados de Niños"/>
          <p:cNvPicPr>
            <a:picLocks noChangeAspect="1" noChangeArrowheads="1" noCrop="1"/>
          </p:cNvPicPr>
          <p:nvPr/>
        </p:nvPicPr>
        <p:blipFill>
          <a:blip r:embed="rId2" cstate="print"/>
          <a:srcRect/>
          <a:stretch>
            <a:fillRect/>
          </a:stretch>
        </p:blipFill>
        <p:spPr bwMode="auto">
          <a:xfrm rot="746806">
            <a:off x="5429256" y="2285992"/>
            <a:ext cx="2914650" cy="218122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000" fill="hold"/>
                                        <p:tgtEl>
                                          <p:spTgt spid="5"/>
                                        </p:tgtEl>
                                        <p:attrNameLst>
                                          <p:attrName>ppt_x</p:attrName>
                                        </p:attrNameLst>
                                      </p:cBhvr>
                                      <p:tavLst>
                                        <p:tav tm="0">
                                          <p:val>
                                            <p:strVal val="#ppt_x"/>
                                          </p:val>
                                        </p:tav>
                                        <p:tav tm="100000">
                                          <p:val>
                                            <p:strVal val="#ppt_x"/>
                                          </p:val>
                                        </p:tav>
                                      </p:tavLst>
                                    </p:anim>
                                    <p:anim calcmode="lin" valueType="num">
                                      <p:cBhvr additive="base">
                                        <p:cTn id="14"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000" fill="hold"/>
                                        <p:tgtEl>
                                          <p:spTgt spid="6"/>
                                        </p:tgtEl>
                                        <p:attrNameLst>
                                          <p:attrName>ppt_x</p:attrName>
                                        </p:attrNameLst>
                                      </p:cBhvr>
                                      <p:tavLst>
                                        <p:tav tm="0">
                                          <p:val>
                                            <p:strVal val="#ppt_x"/>
                                          </p:val>
                                        </p:tav>
                                        <p:tav tm="100000">
                                          <p:val>
                                            <p:strVal val="#ppt_x"/>
                                          </p:val>
                                        </p:tav>
                                      </p:tavLst>
                                    </p:anim>
                                    <p:anim calcmode="lin" valueType="num">
                                      <p:cBhvr additive="base">
                                        <p:cTn id="20"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433"/>
                                        </p:tgtEl>
                                        <p:attrNameLst>
                                          <p:attrName>style.visibility</p:attrName>
                                        </p:attrNameLst>
                                      </p:cBhvr>
                                      <p:to>
                                        <p:strVal val="visible"/>
                                      </p:to>
                                    </p:set>
                                    <p:anim calcmode="lin" valueType="num">
                                      <p:cBhvr additive="base">
                                        <p:cTn id="25" dur="2000" fill="hold"/>
                                        <p:tgtEl>
                                          <p:spTgt spid="18433"/>
                                        </p:tgtEl>
                                        <p:attrNameLst>
                                          <p:attrName>ppt_x</p:attrName>
                                        </p:attrNameLst>
                                      </p:cBhvr>
                                      <p:tavLst>
                                        <p:tav tm="0">
                                          <p:val>
                                            <p:strVal val="#ppt_x"/>
                                          </p:val>
                                        </p:tav>
                                        <p:tav tm="100000">
                                          <p:val>
                                            <p:strVal val="#ppt_x"/>
                                          </p:val>
                                        </p:tav>
                                      </p:tavLst>
                                    </p:anim>
                                    <p:anim calcmode="lin" valueType="num">
                                      <p:cBhvr additive="base">
                                        <p:cTn id="26" dur="2000" fill="hold"/>
                                        <p:tgtEl>
                                          <p:spTgt spid="1843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435"/>
                                        </p:tgtEl>
                                        <p:attrNameLst>
                                          <p:attrName>style.visibility</p:attrName>
                                        </p:attrNameLst>
                                      </p:cBhvr>
                                      <p:to>
                                        <p:strVal val="visible"/>
                                      </p:to>
                                    </p:set>
                                    <p:anim calcmode="lin" valueType="num">
                                      <p:cBhvr additive="base">
                                        <p:cTn id="31" dur="3000" fill="hold"/>
                                        <p:tgtEl>
                                          <p:spTgt spid="18435"/>
                                        </p:tgtEl>
                                        <p:attrNameLst>
                                          <p:attrName>ppt_x</p:attrName>
                                        </p:attrNameLst>
                                      </p:cBhvr>
                                      <p:tavLst>
                                        <p:tav tm="0">
                                          <p:val>
                                            <p:strVal val="#ppt_x"/>
                                          </p:val>
                                        </p:tav>
                                        <p:tav tm="100000">
                                          <p:val>
                                            <p:strVal val="#ppt_x"/>
                                          </p:val>
                                        </p:tav>
                                      </p:tavLst>
                                    </p:anim>
                                    <p:anim calcmode="lin" valueType="num">
                                      <p:cBhvr additive="base">
                                        <p:cTn id="32" dur="3000" fill="hold"/>
                                        <p:tgtEl>
                                          <p:spTgt spid="184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84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142976" y="1357298"/>
            <a:ext cx="7000924" cy="2123658"/>
          </a:xfrm>
          <a:prstGeom prst="rect">
            <a:avLst/>
          </a:prstGeom>
          <a:noFill/>
        </p:spPr>
        <p:txBody>
          <a:bodyPr wrap="square" rtlCol="0">
            <a:spAutoFit/>
          </a:bodyPr>
          <a:lstStyle/>
          <a:p>
            <a:pPr algn="ctr"/>
            <a:r>
              <a:rPr lang="es-CR" sz="6600" dirty="0" smtClean="0">
                <a:solidFill>
                  <a:srgbClr val="EF703D"/>
                </a:solidFill>
              </a:rPr>
              <a:t>MUCHAS GRACIAS</a:t>
            </a:r>
            <a:endParaRPr lang="es-CR" sz="6600" dirty="0">
              <a:solidFill>
                <a:srgbClr val="EF703D"/>
              </a:solidFill>
            </a:endParaRPr>
          </a:p>
        </p:txBody>
      </p:sp>
      <p:pic>
        <p:nvPicPr>
          <p:cNvPr id="20482" name="Picture 2" descr="Gifs animados de Infantiles"/>
          <p:cNvPicPr>
            <a:picLocks noChangeAspect="1" noChangeArrowheads="1" noCrop="1"/>
          </p:cNvPicPr>
          <p:nvPr/>
        </p:nvPicPr>
        <p:blipFill>
          <a:blip r:embed="rId3" cstate="print"/>
          <a:srcRect/>
          <a:stretch>
            <a:fillRect/>
          </a:stretch>
        </p:blipFill>
        <p:spPr bwMode="auto">
          <a:xfrm>
            <a:off x="7000892" y="3357562"/>
            <a:ext cx="1704975" cy="2867025"/>
          </a:xfrm>
          <a:prstGeom prst="rect">
            <a:avLst/>
          </a:prstGeom>
          <a:noFill/>
        </p:spPr>
      </p:pic>
    </p:spTree>
  </p:cSld>
  <p:clrMapOvr>
    <a:masterClrMapping/>
  </p:clrMapOvr>
  <p:transition>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grpId="0" nodeType="clickEffect">
                                  <p:stCondLst>
                                    <p:cond delay="0"/>
                                  </p:stCondLst>
                                  <p:childTnLst>
                                    <p:anim to="1.5" calcmode="lin" valueType="num">
                                      <p:cBhvr override="childStyle">
                                        <p:cTn id="6" dur="2000" fill="hold"/>
                                        <p:tgtEl>
                                          <p:spTgt spid="4"/>
                                        </p:tgtEl>
                                        <p:attrNameLst>
                                          <p:attrName>style.fontSize</p:attrName>
                                        </p:attrNameLst>
                                      </p:cBhvr>
                                    </p:anim>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0482"/>
                                        </p:tgtEl>
                                        <p:attrNameLst>
                                          <p:attrName>style.visibility</p:attrName>
                                        </p:attrNameLst>
                                      </p:cBhvr>
                                      <p:to>
                                        <p:strVal val="visible"/>
                                      </p:to>
                                    </p:set>
                                    <p:anim calcmode="lin" valueType="num">
                                      <p:cBhvr additive="base">
                                        <p:cTn id="11" dur="2000" fill="hold"/>
                                        <p:tgtEl>
                                          <p:spTgt spid="20482"/>
                                        </p:tgtEl>
                                        <p:attrNameLst>
                                          <p:attrName>ppt_x</p:attrName>
                                        </p:attrNameLst>
                                      </p:cBhvr>
                                      <p:tavLst>
                                        <p:tav tm="0">
                                          <p:val>
                                            <p:strVal val="#ppt_x"/>
                                          </p:val>
                                        </p:tav>
                                        <p:tav tm="100000">
                                          <p:val>
                                            <p:strVal val="#ppt_x"/>
                                          </p:val>
                                        </p:tav>
                                      </p:tavLst>
                                    </p:anim>
                                    <p:anim calcmode="lin" valueType="num">
                                      <p:cBhvr additive="base">
                                        <p:cTn id="12" dur="20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126</TotalTime>
  <Words>278</Words>
  <Application>Microsoft Office PowerPoint</Application>
  <PresentationFormat>Presentación en pantalla (4:3)</PresentationFormat>
  <Paragraphs>23</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Civil</vt:lpstr>
      <vt:lpstr>Diapositiva 1</vt:lpstr>
      <vt:lpstr>ESTILOS   DE   APRENDIZAJE </vt:lpstr>
      <vt:lpstr>¿QUÉ SON LOS ESTILOS DE APRENDIZAJE? </vt:lpstr>
      <vt:lpstr>ESTILOS DE APRENDIZAJE Y ESTRATEGIAS </vt:lpstr>
      <vt:lpstr>LOS ESTILOS DE APRENDIZAJE Y LA TEORIA DE LAS INTELIGENCIAS MULTIPLES </vt:lpstr>
      <vt:lpstr>Modelos de estilos de aprendizaje </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ESTILOS   DE   APRENDIZAJE </dc:title>
  <cp:lastModifiedBy>e19-0310</cp:lastModifiedBy>
  <cp:revision>9</cp:revision>
  <dcterms:modified xsi:type="dcterms:W3CDTF">2009-12-01T17:58:29Z</dcterms:modified>
</cp:coreProperties>
</file>